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88825"/>
  <p:notesSz cx="6858000" cy="9144000"/>
  <p:embeddedFontLst>
    <p:embeddedFont>
      <p:font typeface="Corbel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6" roundtripDataSignature="AMtx7mjnwJPRxcd8ulDl+Yx3tPOpPIEg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Corbel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orbel-italic.fntdata"/><Relationship Id="rId21" Type="http://schemas.openxmlformats.org/officeDocument/2006/relationships/slide" Target="slides/slide16.xml"/><Relationship Id="rId43" Type="http://schemas.openxmlformats.org/officeDocument/2006/relationships/font" Target="fonts/Corbel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96b8d2665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96b8d2665e_1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6b8d2665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96b8d2665e_1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96b8d2665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96b8d2665e_1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671799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967179944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96717994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967179944b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967179944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967179944b_1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67179944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g967179944b_1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967179944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g967179944b_1_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967179944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g967179944b_1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967179944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967179944b_1_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967179944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g967179944b_1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967179944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g967179944b_1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67179944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967179944b_1_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967179944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g967179944b_1_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967179944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g967179944b_1_6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96b8d2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96b8d2665e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967179944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967179944b_1_6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967179944b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g967179944b_1_7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967179944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g967179944b_1_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967179944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g967179944b_1_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967179944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g967179944b_1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67179944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g967179944b_1_10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967179944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967179944b_1_1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96b8d266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96b8d2665e_0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96b8d2665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96b8d2665e_1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6b8d2665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96b8d2665e_1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7" name="Google Shape;17;p14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14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14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225" name="Google Shape;1225;p23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23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23"/>
          <p:cNvSpPr txBox="1"/>
          <p:nvPr>
            <p:ph idx="1" type="body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01" name="Google Shape;1301;p23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3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23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4"/>
          <p:cNvSpPr txBox="1"/>
          <p:nvPr>
            <p:ph type="title"/>
          </p:nvPr>
        </p:nvSpPr>
        <p:spPr>
          <a:xfrm rot="5400000">
            <a:off x="8096538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306" name="Google Shape;1306;p24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24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24"/>
          <p:cNvSpPr txBox="1"/>
          <p:nvPr>
            <p:ph idx="1" type="body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82" name="Google Shape;1382;p24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24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24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44" name="Google Shape;144;p15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1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15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220" name="Google Shape;220;p15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5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5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225" name="Google Shape;225;p16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1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1" name="Google Shape;301;p16"/>
          <p:cNvSpPr txBox="1"/>
          <p:nvPr>
            <p:ph idx="2" type="body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2" name="Google Shape;302;p16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b="0"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307" name="Google Shape;307;p17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308" name="Google Shape;308;p17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17"/>
          <p:cNvSpPr txBox="1"/>
          <p:nvPr>
            <p:ph idx="1" type="body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7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7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7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437" name="Google Shape;437;p18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438" name="Google Shape;438;p18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2" name="Google Shape;512;p18"/>
          <p:cNvSpPr txBox="1"/>
          <p:nvPr>
            <p:ph idx="1" type="body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3" name="Google Shape;513;p18"/>
          <p:cNvSpPr txBox="1"/>
          <p:nvPr>
            <p:ph idx="2" type="body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14" name="Google Shape;514;p18"/>
          <p:cNvSpPr txBox="1"/>
          <p:nvPr>
            <p:ph idx="3" type="body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5" name="Google Shape;515;p18"/>
          <p:cNvSpPr txBox="1"/>
          <p:nvPr>
            <p:ph idx="4" type="body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16" name="Google Shape;516;p18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18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8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521" name="Google Shape;521;p19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22" name="Google Shape;522;p19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6" name="Google Shape;596;p19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9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19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20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20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21"/>
          <p:cNvSpPr txBox="1"/>
          <p:nvPr>
            <p:ph idx="1" type="body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6" name="Google Shape;606;p21"/>
          <p:cNvSpPr txBox="1"/>
          <p:nvPr>
            <p:ph idx="2" type="body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grpSp>
        <p:nvGrpSpPr>
          <p:cNvPr descr="Box graphic" id="607" name="Google Shape;607;p21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09" name="Google Shape;609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10" name="Google Shape;610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84" name="Google Shape;684;p21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685" name="Google Shape;685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9" name="Google Shape;759;p21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760" name="Google Shape;760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761" name="Google Shape;761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35" name="Google Shape;835;p21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36" name="Google Shape;836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10" name="Google Shape;910;p2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2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2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915" name="Google Shape;915;p22"/>
          <p:cNvSpPr/>
          <p:nvPr>
            <p:ph idx="2" type="pic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914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grpSp>
        <p:nvGrpSpPr>
          <p:cNvPr descr="Box graphic" id="916" name="Google Shape;916;p22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22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22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22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22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22"/>
          <p:cNvSpPr txBox="1"/>
          <p:nvPr>
            <p:ph idx="1" type="body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0" name="Google Shape;1220;p22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2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2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i="0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onsolas"/>
              <a:buNone/>
            </a:pPr>
            <a:r>
              <a:rPr lang="en-US" sz="5000"/>
              <a:t>REST architectural style</a:t>
            </a:r>
            <a:endParaRPr sz="5000"/>
          </a:p>
        </p:txBody>
      </p:sp>
      <p:sp>
        <p:nvSpPr>
          <p:cNvPr id="1390" name="Google Shape;1390;p1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Pragmatic approach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96b8d2665e_1_13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3)</a:t>
            </a:r>
            <a:endParaRPr sz="3400"/>
          </a:p>
        </p:txBody>
      </p:sp>
      <p:sp>
        <p:nvSpPr>
          <p:cNvPr id="1447" name="Google Shape;1447;g96b8d2665e_1_13"/>
          <p:cNvSpPr txBox="1"/>
          <p:nvPr>
            <p:ph idx="2" type="body"/>
          </p:nvPr>
        </p:nvSpPr>
        <p:spPr>
          <a:xfrm>
            <a:off x="1522425" y="2558650"/>
            <a:ext cx="9713700" cy="20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Resources describe their own capabilities and interconnections HATEOAS</a:t>
            </a:r>
            <a:br>
              <a:rPr lang="en-US" sz="2200"/>
            </a:br>
            <a:br>
              <a:rPr lang="en-US" sz="2200"/>
            </a:b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Using HATEOAS, we provide the client with links to navigate around the API </a:t>
            </a:r>
            <a:endParaRPr sz="2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sz="4100"/>
              <a:t>Recommendations for better URIs</a:t>
            </a:r>
            <a:endParaRPr sz="4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96b8d2665e_1_22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4000"/>
              <a:t>Naming conventions for URIs</a:t>
            </a:r>
            <a:endParaRPr sz="4000"/>
          </a:p>
        </p:txBody>
      </p:sp>
      <p:sp>
        <p:nvSpPr>
          <p:cNvPr id="1458" name="Google Shape;1458;g96b8d2665e_1_22"/>
          <p:cNvSpPr txBox="1"/>
          <p:nvPr/>
        </p:nvSpPr>
        <p:spPr>
          <a:xfrm>
            <a:off x="1522425" y="2404475"/>
            <a:ext cx="97851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lowercase letters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</a:t>
            </a: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hyphens</a:t>
            </a: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over underscore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nouns</a:t>
            </a:r>
            <a:b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nsolas"/>
              <a:buChar char="●"/>
            </a:pPr>
            <a:r>
              <a:rPr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Prefer plurals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Don</a:t>
            </a:r>
            <a:r>
              <a:rPr lang="en-US"/>
              <a:t>'t use verbs in URIs</a:t>
            </a:r>
            <a:endParaRPr/>
          </a:p>
        </p:txBody>
      </p:sp>
      <p:sp>
        <p:nvSpPr>
          <p:cNvPr id="1464" name="Google Shape;1464;p8"/>
          <p:cNvSpPr txBox="1"/>
          <p:nvPr>
            <p:ph idx="1" type="body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/>
              <a:t>Bad</a:t>
            </a:r>
            <a:endParaRPr b="1"/>
          </a:p>
        </p:txBody>
      </p:sp>
      <p:sp>
        <p:nvSpPr>
          <p:cNvPr id="1465" name="Google Shape;1465;p8"/>
          <p:cNvSpPr txBox="1"/>
          <p:nvPr>
            <p:ph idx="2" type="body"/>
          </p:nvPr>
        </p:nvSpPr>
        <p:spPr>
          <a:xfrm>
            <a:off x="1066325" y="2819400"/>
            <a:ext cx="4872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/findInventories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/createInventory</a:t>
            </a:r>
            <a:br>
              <a:rPr lang="en-US" sz="3000">
                <a:latin typeface="Consolas"/>
                <a:ea typeface="Consolas"/>
                <a:cs typeface="Consolas"/>
                <a:sym typeface="Consolas"/>
              </a:rPr>
            </a:b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/findInventoryById?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6" name="Google Shape;1466;p8"/>
          <p:cNvSpPr txBox="1"/>
          <p:nvPr>
            <p:ph idx="3" type="body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/>
              <a:t>Good</a:t>
            </a:r>
            <a:endParaRPr b="1"/>
          </a:p>
        </p:txBody>
      </p:sp>
      <p:sp>
        <p:nvSpPr>
          <p:cNvPr id="1467" name="Google Shape;1467;p8"/>
          <p:cNvSpPr txBox="1"/>
          <p:nvPr>
            <p:ph idx="4" type="body"/>
          </p:nvPr>
        </p:nvSpPr>
        <p:spPr>
          <a:xfrm>
            <a:off x="6094425" y="2819400"/>
            <a:ext cx="58026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GET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/inventories</a:t>
            </a:r>
            <a:br>
              <a:rPr lang="en-US" sz="3000">
                <a:latin typeface="Consolas"/>
                <a:ea typeface="Consolas"/>
                <a:cs typeface="Consolas"/>
                <a:sym typeface="Consolas"/>
              </a:rPr>
            </a:b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POST /inventories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-12192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GET /inventories/{id}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Using hierarchical URIs</a:t>
            </a:r>
            <a:endParaRPr/>
          </a:p>
        </p:txBody>
      </p:sp>
      <p:sp>
        <p:nvSpPr>
          <p:cNvPr id="1473" name="Google Shape;1473;p9"/>
          <p:cNvSpPr txBox="1"/>
          <p:nvPr/>
        </p:nvSpPr>
        <p:spPr>
          <a:xfrm>
            <a:off x="1522425" y="2404475"/>
            <a:ext cx="97851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/trades/5/instruments/10</a:t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/trades/5/instruments/10</a:t>
            </a: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/trades/5/instruments/10/trades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4" name="Google Shape;1474;p9"/>
          <p:cNvSpPr/>
          <p:nvPr/>
        </p:nvSpPr>
        <p:spPr>
          <a:xfrm>
            <a:off x="9366300" y="4183575"/>
            <a:ext cx="2508900" cy="1020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</a:rPr>
              <a:t>BAD!!!!!  &gt;_&lt;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96b8d2665e_1_28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Some tips for filtering and sorting</a:t>
            </a:r>
            <a:endParaRPr sz="3600"/>
          </a:p>
        </p:txBody>
      </p:sp>
      <p:sp>
        <p:nvSpPr>
          <p:cNvPr id="1480" name="Google Shape;1480;g96b8d2665e_1_28"/>
          <p:cNvSpPr txBox="1"/>
          <p:nvPr/>
        </p:nvSpPr>
        <p:spPr>
          <a:xfrm>
            <a:off x="1522425" y="2404475"/>
            <a:ext cx="97851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/trades?sts=</a:t>
            </a:r>
            <a:r>
              <a:rPr b="1"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ok&amp;processed</a:t>
            </a:r>
            <a:r>
              <a:rPr b="1"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=true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/trades/successful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/trades?sts=ok&amp;sort=-amount,+priority</a:t>
            </a:r>
            <a:br>
              <a:rPr b="1" lang="en-U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67179944b_0_0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Using HTTP status codes properly</a:t>
            </a:r>
            <a:endParaRPr sz="36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6" name="Google Shape;1486;g967179944b_0_0"/>
          <p:cNvSpPr txBox="1"/>
          <p:nvPr/>
        </p:nvSpPr>
        <p:spPr>
          <a:xfrm>
            <a:off x="1522425" y="1677800"/>
            <a:ext cx="9785100" cy="5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200 ok  					GET, PUT, PATCH, POST, DELETE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201 created  			POST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204 no content 	 	DELETE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500 server error 	Any exceptional case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400 bad request 		Malformed request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404 not found			Non-existent resource</a:t>
            </a: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967179944b_0_11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Using HTTP status codes properly</a:t>
            </a:r>
            <a:endParaRPr sz="36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2" name="Google Shape;1492;g967179944b_0_11"/>
          <p:cNvSpPr txBox="1"/>
          <p:nvPr/>
        </p:nvSpPr>
        <p:spPr>
          <a:xfrm>
            <a:off x="1132525" y="1677800"/>
            <a:ext cx="10175100" cy="5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401</a:t>
            </a: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unauthorized						Not authenticated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403 forbidden							Not authorized		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422 </a:t>
            </a: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unprocessable</a:t>
            </a: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entity 		Validation errors</a:t>
            </a:r>
            <a:b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429 too many requests			 	Overflow rate limit</a:t>
            </a: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202 accepted								Accepted for processing</a:t>
            </a:r>
            <a:endParaRPr b="1" sz="2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498" name="Google Shape;1498;p11"/>
          <p:cNvSpPr txBox="1"/>
          <p:nvPr>
            <p:ph idx="1" type="body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GET</a:t>
            </a:r>
            <a:endParaRPr sz="4000"/>
          </a:p>
        </p:txBody>
      </p:sp>
      <p:sp>
        <p:nvSpPr>
          <p:cNvPr id="1499" name="Google Shape;1499;p11"/>
          <p:cNvSpPr txBox="1"/>
          <p:nvPr>
            <p:ph idx="2" type="body"/>
          </p:nvPr>
        </p:nvSpPr>
        <p:spPr>
          <a:xfrm>
            <a:off x="4814900" y="1887525"/>
            <a:ext cx="5669400" cy="3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Retrieves representation of resource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Response body contains details of requested resource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Safe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67179944b_1_5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05" name="Google Shape;1505;g967179944b_1_5"/>
          <p:cNvSpPr txBox="1"/>
          <p:nvPr>
            <p:ph idx="1" type="body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POST</a:t>
            </a:r>
            <a:endParaRPr sz="4000"/>
          </a:p>
        </p:txBody>
      </p:sp>
      <p:sp>
        <p:nvSpPr>
          <p:cNvPr id="1506" name="Google Shape;1506;g967179944b_1_5"/>
          <p:cNvSpPr txBox="1"/>
          <p:nvPr>
            <p:ph idx="2" type="body"/>
          </p:nvPr>
        </p:nvSpPr>
        <p:spPr>
          <a:xfrm>
            <a:off x="4814900" y="1761700"/>
            <a:ext cx="5669400" cy="4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Usually used to create a new resource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Can be used to trigger any operation such as validation, authentication, asnc process etc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Usually includes location response header to new resource</a:t>
            </a:r>
            <a:br>
              <a:rPr lang="en-US" sz="2800"/>
            </a:b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Not idempotent and Not safe</a:t>
            </a:r>
            <a:endParaRPr sz="2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Handpicked points we are going to cover</a:t>
            </a:r>
            <a:endParaRPr/>
          </a:p>
        </p:txBody>
      </p:sp>
      <p:sp>
        <p:nvSpPr>
          <p:cNvPr id="1396" name="Google Shape;1396;p2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General Overview of REST	</a:t>
            </a:r>
            <a:endParaRPr sz="2200"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REST constraints</a:t>
            </a:r>
            <a:endParaRPr sz="2200"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Richardson maturity model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Designing intuitive and resource oriented URIs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Leverage  the HTTP status codes and verbs</a:t>
            </a:r>
            <a:endParaRPr sz="2200"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Consumer-friendly error responses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API Versioning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HATEOAS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967179944b_1_11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12" name="Google Shape;1512;g967179944b_1_11"/>
          <p:cNvSpPr txBox="1"/>
          <p:nvPr>
            <p:ph idx="1" type="body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DELETE</a:t>
            </a:r>
            <a:endParaRPr sz="4000"/>
          </a:p>
        </p:txBody>
      </p:sp>
      <p:sp>
        <p:nvSpPr>
          <p:cNvPr id="1513" name="Google Shape;1513;g967179944b_1_11"/>
          <p:cNvSpPr txBox="1"/>
          <p:nvPr>
            <p:ph idx="2" type="body"/>
          </p:nvPr>
        </p:nvSpPr>
        <p:spPr>
          <a:xfrm>
            <a:off x="4793925" y="2396150"/>
            <a:ext cx="56694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Usually used to delete a resource at the specific URI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Can be used to undo or rollback any operation also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Not safe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67179944b_1_17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19" name="Google Shape;1519;g967179944b_1_17"/>
          <p:cNvSpPr txBox="1"/>
          <p:nvPr>
            <p:ph idx="1" type="body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PUT</a:t>
            </a:r>
            <a:endParaRPr sz="4000"/>
          </a:p>
        </p:txBody>
      </p:sp>
      <p:sp>
        <p:nvSpPr>
          <p:cNvPr id="1520" name="Google Shape;1520;g967179944b_1_17"/>
          <p:cNvSpPr txBox="1"/>
          <p:nvPr>
            <p:ph idx="2" type="body"/>
          </p:nvPr>
        </p:nvSpPr>
        <p:spPr>
          <a:xfrm>
            <a:off x="4814900" y="2647800"/>
            <a:ext cx="56694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Usually creates or updates existing resource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Request body contains complete representation</a:t>
            </a:r>
            <a:br>
              <a:rPr lang="en-US" sz="3000"/>
            </a:b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Idempotent and Not safe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967179944b_1_23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Common HTTP methods</a:t>
            </a:r>
            <a:endParaRPr/>
          </a:p>
        </p:txBody>
      </p:sp>
      <p:sp>
        <p:nvSpPr>
          <p:cNvPr id="1526" name="Google Shape;1526;g967179944b_1_23"/>
          <p:cNvSpPr txBox="1"/>
          <p:nvPr>
            <p:ph idx="1" type="body"/>
          </p:nvPr>
        </p:nvSpPr>
        <p:spPr>
          <a:xfrm>
            <a:off x="1249800" y="2647800"/>
            <a:ext cx="2743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4000"/>
              <a:t>PATCH</a:t>
            </a:r>
            <a:endParaRPr sz="4000"/>
          </a:p>
        </p:txBody>
      </p:sp>
      <p:sp>
        <p:nvSpPr>
          <p:cNvPr id="1527" name="Google Shape;1527;g967179944b_1_23"/>
          <p:cNvSpPr txBox="1"/>
          <p:nvPr>
            <p:ph idx="2" type="body"/>
          </p:nvPr>
        </p:nvSpPr>
        <p:spPr>
          <a:xfrm>
            <a:off x="4835875" y="2060575"/>
            <a:ext cx="5669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Partially updates the existing resource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Request body </a:t>
            </a:r>
            <a:r>
              <a:rPr lang="en-US" sz="2600"/>
              <a:t>only</a:t>
            </a:r>
            <a:r>
              <a:rPr lang="en-US" sz="2600"/>
              <a:t> contains properties to be updated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Better than PUT to update existing resource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/>
              <a:t>Not necessarily idempotent, although it can be and Not safe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2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Represent errors better</a:t>
            </a:r>
            <a:endParaRPr/>
          </a:p>
        </p:txBody>
      </p:sp>
      <p:sp>
        <p:nvSpPr>
          <p:cNvPr id="1533" name="Google Shape;1533;p12"/>
          <p:cNvSpPr txBox="1"/>
          <p:nvPr>
            <p:ph idx="1" type="body"/>
          </p:nvPr>
        </p:nvSpPr>
        <p:spPr>
          <a:xfrm>
            <a:off x="3187825" y="1698775"/>
            <a:ext cx="5515800" cy="50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[</a:t>
            </a:r>
            <a:br>
              <a:rPr b="1" lang="en-US" sz="1800"/>
            </a:br>
            <a:r>
              <a:rPr b="1" lang="en-US" sz="1800"/>
              <a:t>	</a:t>
            </a:r>
            <a:r>
              <a:rPr b="1" lang="en-US" sz="1800"/>
              <a:t>{</a:t>
            </a:r>
            <a:endParaRPr b="1" sz="1800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	"error": 	"AuthenticationError",</a:t>
            </a:r>
            <a:endParaRPr b="1" sz="1800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	"errorCode":	-1321,</a:t>
            </a:r>
            <a:endParaRPr b="1" sz="1800"/>
          </a:p>
          <a:p>
            <a:pPr indent="45720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"localizedMessage":  "Incorrect credentials",</a:t>
            </a:r>
            <a:endParaRPr b="1" sz="1800"/>
          </a:p>
          <a:p>
            <a:pPr indent="45720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"details":		"some optional details",</a:t>
            </a:r>
            <a:endParaRPr b="1" sz="1800"/>
          </a:p>
          <a:p>
            <a:pPr indent="45720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"help": 	"some helpful link",</a:t>
            </a:r>
            <a:endParaRPr b="1" sz="1800"/>
          </a:p>
          <a:p>
            <a:pPr indent="45720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"status": 	401</a:t>
            </a:r>
            <a:endParaRPr b="1" sz="1800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},</a:t>
            </a:r>
            <a:br>
              <a:rPr b="1" lang="en-US" sz="1800"/>
            </a:br>
            <a:r>
              <a:rPr b="1" lang="en-US" sz="1800"/>
              <a:t>…</a:t>
            </a:r>
            <a:endParaRPr b="1" sz="18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800"/>
              <a:t>]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967179944b_1_31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Represent errors better</a:t>
            </a:r>
            <a:endParaRPr sz="3600"/>
          </a:p>
        </p:txBody>
      </p:sp>
      <p:sp>
        <p:nvSpPr>
          <p:cNvPr id="1539" name="Google Shape;1539;g967179944b_1_31"/>
          <p:cNvSpPr txBox="1"/>
          <p:nvPr>
            <p:ph idx="1" type="body"/>
          </p:nvPr>
        </p:nvSpPr>
        <p:spPr>
          <a:xfrm>
            <a:off x="886400" y="3219050"/>
            <a:ext cx="5668200" cy="16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000"/>
              <a:t>Returning error response with </a:t>
            </a:r>
            <a:r>
              <a:rPr lang="en-US" sz="4100"/>
              <a:t>2xx</a:t>
            </a:r>
            <a:r>
              <a:rPr lang="en-US" sz="3000"/>
              <a:t> HTTP response code ?</a:t>
            </a:r>
            <a:endParaRPr sz="3000"/>
          </a:p>
        </p:txBody>
      </p:sp>
      <p:pic>
        <p:nvPicPr>
          <p:cNvPr id="1540" name="Google Shape;1540;g967179944b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424" y="1877100"/>
            <a:ext cx="4683650" cy="4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67179944b_1_37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API versioning</a:t>
            </a:r>
            <a:endParaRPr sz="3600"/>
          </a:p>
        </p:txBody>
      </p:sp>
      <p:sp>
        <p:nvSpPr>
          <p:cNvPr id="1546" name="Google Shape;1546;g967179944b_1_37"/>
          <p:cNvSpPr txBox="1"/>
          <p:nvPr>
            <p:ph idx="1" type="body"/>
          </p:nvPr>
        </p:nvSpPr>
        <p:spPr>
          <a:xfrm>
            <a:off x="1522413" y="5102525"/>
            <a:ext cx="9144000" cy="10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Change is inevitable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67179944b_1_43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Value of</a:t>
            </a:r>
            <a:r>
              <a:rPr lang="en-US" sz="3600"/>
              <a:t> versioning</a:t>
            </a:r>
            <a:endParaRPr sz="3600"/>
          </a:p>
        </p:txBody>
      </p:sp>
      <p:sp>
        <p:nvSpPr>
          <p:cNvPr id="1552" name="Google Shape;1552;g967179944b_1_43"/>
          <p:cNvSpPr txBox="1"/>
          <p:nvPr>
            <p:ph idx="1" type="body"/>
          </p:nvPr>
        </p:nvSpPr>
        <p:spPr>
          <a:xfrm>
            <a:off x="1522425" y="2838075"/>
            <a:ext cx="9144000" cy="20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Breaking/non-backward compatible features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Support multiple version API for multiple clients</a:t>
            </a:r>
            <a:endParaRPr sz="3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967179944b_1_48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Options to version an API</a:t>
            </a:r>
            <a:endParaRPr sz="3600"/>
          </a:p>
        </p:txBody>
      </p:sp>
      <p:sp>
        <p:nvSpPr>
          <p:cNvPr id="1558" name="Google Shape;1558;g967179944b_1_48"/>
          <p:cNvSpPr txBox="1"/>
          <p:nvPr>
            <p:ph idx="1" type="body"/>
          </p:nvPr>
        </p:nvSpPr>
        <p:spPr>
          <a:xfrm>
            <a:off x="1522425" y="1889450"/>
            <a:ext cx="9144000" cy="410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URI versioning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Query string versioning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Header versioning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Media type versioning</a:t>
            </a:r>
            <a:endParaRPr sz="3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967179944b_1_53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URI versioning</a:t>
            </a:r>
            <a:endParaRPr sz="3600"/>
          </a:p>
        </p:txBody>
      </p:sp>
      <p:sp>
        <p:nvSpPr>
          <p:cNvPr id="1564" name="Google Shape;1564;g967179944b_1_53"/>
          <p:cNvSpPr txBox="1"/>
          <p:nvPr>
            <p:ph idx="1" type="body"/>
          </p:nvPr>
        </p:nvSpPr>
        <p:spPr>
          <a:xfrm>
            <a:off x="169475" y="1819475"/>
            <a:ext cx="57087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implement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consume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More visible for developers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upgrade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endParaRPr sz="3300"/>
          </a:p>
        </p:txBody>
      </p:sp>
      <p:sp>
        <p:nvSpPr>
          <p:cNvPr id="1565" name="Google Shape;1565;g967179944b_1_53"/>
          <p:cNvSpPr txBox="1"/>
          <p:nvPr>
            <p:ph idx="1" type="body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/api/v2/trades/1203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967179944b_1_62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Query string versioning</a:t>
            </a:r>
            <a:endParaRPr sz="3600"/>
          </a:p>
        </p:txBody>
      </p:sp>
      <p:sp>
        <p:nvSpPr>
          <p:cNvPr id="1571" name="Google Shape;1571;g967179944b_1_62"/>
          <p:cNvSpPr txBox="1"/>
          <p:nvPr>
            <p:ph idx="1" type="body"/>
          </p:nvPr>
        </p:nvSpPr>
        <p:spPr>
          <a:xfrm>
            <a:off x="169475" y="1819475"/>
            <a:ext cx="5708700" cy="36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Dirty URI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Not easy to consume and maintain on client side</a:t>
            </a:r>
            <a:endParaRPr sz="3300"/>
          </a:p>
        </p:txBody>
      </p:sp>
      <p:sp>
        <p:nvSpPr>
          <p:cNvPr id="1572" name="Google Shape;1572;g967179944b_1_62"/>
          <p:cNvSpPr txBox="1"/>
          <p:nvPr>
            <p:ph idx="1" type="body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/api/trades/1203?v=1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96b8d2665e_0_0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Quick overview</a:t>
            </a:r>
            <a:endParaRPr/>
          </a:p>
        </p:txBody>
      </p:sp>
      <p:sp>
        <p:nvSpPr>
          <p:cNvPr id="1402" name="Google Shape;1402;g96b8d2665e_0_0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In 2000, introduced by Roy Fielding who is also one of the principal author of HTTP specification</a:t>
            </a:r>
            <a:endParaRPr sz="2200"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Representational State Transfer architectural style for distributed hypermedia systems</a:t>
            </a:r>
            <a:endParaRPr sz="2200"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High level design guidelines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Adopted to develop Web services which is also called RESTful WS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▪"/>
            </a:pPr>
            <a:r>
              <a:rPr lang="en-US" sz="2200"/>
              <a:t>Not necessarily tied to HTTP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967179944b_1_68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Custom header versioning</a:t>
            </a:r>
            <a:endParaRPr sz="3600"/>
          </a:p>
        </p:txBody>
      </p:sp>
      <p:sp>
        <p:nvSpPr>
          <p:cNvPr id="1578" name="Google Shape;1578;g967179944b_1_68"/>
          <p:cNvSpPr txBox="1"/>
          <p:nvPr>
            <p:ph idx="1" type="body"/>
          </p:nvPr>
        </p:nvSpPr>
        <p:spPr>
          <a:xfrm>
            <a:off x="169475" y="1819475"/>
            <a:ext cx="5708700" cy="36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Clean URIs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go with HATEOAS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Doesn</a:t>
            </a:r>
            <a:r>
              <a:rPr lang="en-US" sz="3300"/>
              <a:t>'t mix meta-data and resource</a:t>
            </a:r>
            <a:br>
              <a:rPr lang="en-US" sz="3300"/>
            </a:br>
            <a:endParaRPr sz="3300"/>
          </a:p>
        </p:txBody>
      </p:sp>
      <p:sp>
        <p:nvSpPr>
          <p:cNvPr id="1579" name="Google Shape;1579;g967179944b_1_68"/>
          <p:cNvSpPr txBox="1"/>
          <p:nvPr>
            <p:ph idx="1" type="body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Content-Type: application/json; charset=utf-8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X-api-version: v1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967179944b_1_74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Media type versioning</a:t>
            </a:r>
            <a:endParaRPr sz="3600"/>
          </a:p>
        </p:txBody>
      </p:sp>
      <p:sp>
        <p:nvSpPr>
          <p:cNvPr id="1585" name="Google Shape;1585;g967179944b_1_74"/>
          <p:cNvSpPr txBox="1"/>
          <p:nvPr>
            <p:ph idx="1" type="body"/>
          </p:nvPr>
        </p:nvSpPr>
        <p:spPr>
          <a:xfrm>
            <a:off x="169475" y="1819475"/>
            <a:ext cx="5708700" cy="440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spcBef>
                <a:spcPts val="18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Clean URIs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Easy to go with HATEOAS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Hard to implement</a:t>
            </a:r>
            <a:br>
              <a:rPr lang="en-US" sz="3300"/>
            </a:b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Need to introduce custom media type</a:t>
            </a:r>
            <a:br>
              <a:rPr lang="en-US" sz="3300"/>
            </a:br>
            <a:endParaRPr sz="3300"/>
          </a:p>
        </p:txBody>
      </p:sp>
      <p:sp>
        <p:nvSpPr>
          <p:cNvPr id="1586" name="Google Shape;1586;g967179944b_1_74"/>
          <p:cNvSpPr txBox="1"/>
          <p:nvPr>
            <p:ph idx="1" type="body"/>
          </p:nvPr>
        </p:nvSpPr>
        <p:spPr>
          <a:xfrm>
            <a:off x="6293450" y="1995200"/>
            <a:ext cx="5708700" cy="19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600">
                <a:latin typeface="Consolas"/>
                <a:ea typeface="Consolas"/>
                <a:cs typeface="Consolas"/>
                <a:sym typeface="Consolas"/>
              </a:rPr>
              <a:t>/api/trades/1203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HTTP/1.1 OK</a:t>
            </a:r>
            <a:br>
              <a:rPr lang="en-US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latin typeface="Consolas"/>
                <a:ea typeface="Consolas"/>
                <a:cs typeface="Consolas"/>
                <a:sym typeface="Consolas"/>
              </a:rPr>
              <a:t>Accept: application/vnd.company.v2+json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967179944b_1_80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sp>
        <p:nvSpPr>
          <p:cNvPr id="1592" name="Google Shape;1592;g967179944b_1_80"/>
          <p:cNvSpPr txBox="1"/>
          <p:nvPr>
            <p:ph idx="1" type="body"/>
          </p:nvPr>
        </p:nvSpPr>
        <p:spPr>
          <a:xfrm>
            <a:off x="1522413" y="5102525"/>
            <a:ext cx="9144000" cy="10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Hypermedia As The Engine Of Application State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967179944b_1_87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sp>
        <p:nvSpPr>
          <p:cNvPr id="1598" name="Google Shape;1598;g967179944b_1_87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There is no strong constraints to model the representation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Each request represent all possible/relevant  operational movements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Hard to implement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Hard to consume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Overcomplicate and overload API response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967179944b_1_92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HATEOAS</a:t>
            </a:r>
            <a:endParaRPr sz="3600"/>
          </a:p>
        </p:txBody>
      </p:sp>
      <p:pic>
        <p:nvPicPr>
          <p:cNvPr id="1604" name="Google Shape;1604;g967179944b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50" y="1600350"/>
            <a:ext cx="4839024" cy="50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67179944b_1_104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Before jumping into Code</a:t>
            </a:r>
            <a:endParaRPr sz="3600"/>
          </a:p>
        </p:txBody>
      </p:sp>
      <p:sp>
        <p:nvSpPr>
          <p:cNvPr id="1610" name="Google Shape;1610;g967179944b_1_104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80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JAX-RS - specification for RESTful WS</a:t>
            </a:r>
            <a:br>
              <a:rPr lang="en-US" sz="2800"/>
            </a:b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Part of Java EE and defined under JSR-370</a:t>
            </a:r>
            <a:br>
              <a:rPr lang="en-US" sz="2800"/>
            </a:b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Jersey is reference implementation</a:t>
            </a:r>
            <a:br>
              <a:rPr lang="en-US" sz="2800"/>
            </a:b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There are others - RestEasy, Apache CXF etc</a:t>
            </a:r>
            <a:br>
              <a:rPr lang="en-US" sz="2800"/>
            </a:br>
            <a:endParaRPr sz="2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/>
              <a:t>Spring MVC doesn</a:t>
            </a:r>
            <a:r>
              <a:rPr lang="en-US" sz="2800"/>
              <a:t>'t implement JAX-RS, It provides alternative</a:t>
            </a:r>
            <a:endParaRPr sz="2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967179944b_1_110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 sz="3600"/>
              <a:t>Coding time</a:t>
            </a:r>
            <a:endParaRPr sz="3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Interaction constraints</a:t>
            </a:r>
            <a:endParaRPr/>
          </a:p>
        </p:txBody>
      </p:sp>
      <p:sp>
        <p:nvSpPr>
          <p:cNvPr id="1408" name="Google Shape;1408;p3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Client server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Stateless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Cache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Uniform interface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Layered system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Code-On-Demand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6b8d2665e_0_6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</a:t>
            </a:r>
            <a:endParaRPr sz="1800"/>
          </a:p>
        </p:txBody>
      </p:sp>
      <p:sp>
        <p:nvSpPr>
          <p:cNvPr id="1414" name="Google Shape;1414;g96b8d2665e_0_6"/>
          <p:cNvSpPr txBox="1"/>
          <p:nvPr/>
        </p:nvSpPr>
        <p:spPr>
          <a:xfrm>
            <a:off x="1648863" y="2017950"/>
            <a:ext cx="88911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Developed by Leonard Richardson</a:t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Breaks down the principal elements of REST approach into 3 steps</a:t>
            </a: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b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Char char="▪"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Introduces resources, HTTP verbs and hypermedia controls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</a:t>
            </a:r>
            <a:endParaRPr/>
          </a:p>
        </p:txBody>
      </p:sp>
      <p:pic>
        <p:nvPicPr>
          <p:cNvPr id="1420" name="Google Shape;14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50" y="1656875"/>
            <a:ext cx="8450950" cy="4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0)</a:t>
            </a:r>
            <a:endParaRPr/>
          </a:p>
        </p:txBody>
      </p:sp>
      <p:sp>
        <p:nvSpPr>
          <p:cNvPr id="1426" name="Google Shape;1426;p6"/>
          <p:cNvSpPr txBox="1"/>
          <p:nvPr>
            <p:ph idx="2" type="body"/>
          </p:nvPr>
        </p:nvSpPr>
        <p:spPr>
          <a:xfrm>
            <a:off x="7769225" y="3429000"/>
            <a:ext cx="44196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One URI, One HTTP method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XML-RPC and most SOAP ws</a:t>
            </a:r>
            <a:endParaRPr/>
          </a:p>
        </p:txBody>
      </p:sp>
      <p:sp>
        <p:nvSpPr>
          <p:cNvPr id="1427" name="Google Shape;1427;p6"/>
          <p:cNvSpPr txBox="1"/>
          <p:nvPr/>
        </p:nvSpPr>
        <p:spPr>
          <a:xfrm>
            <a:off x="419450" y="1971425"/>
            <a:ext cx="70887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&lt;?xml version="1.0" encoding="ISO-8859-1"?&gt;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&lt;methodCall&gt;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&lt;methodName&gt;sample.sum&lt;/methodName&gt;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&lt;params&gt;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&lt;value&gt;&lt;int&gt;17&lt;/int&gt;&lt;/value&gt;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&lt;/param&gt;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&lt;value&gt;&lt;int&gt;13&lt;/int&gt;&lt;/value&gt;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&lt;/param&gt;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&lt;/params&gt;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&lt;/methodCall&gt;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96b8d2665e_1_2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1)</a:t>
            </a:r>
            <a:endParaRPr/>
          </a:p>
        </p:txBody>
      </p:sp>
      <p:sp>
        <p:nvSpPr>
          <p:cNvPr id="1433" name="Google Shape;1433;g96b8d2665e_1_2"/>
          <p:cNvSpPr txBox="1"/>
          <p:nvPr>
            <p:ph idx="2" type="body"/>
          </p:nvPr>
        </p:nvSpPr>
        <p:spPr>
          <a:xfrm>
            <a:off x="7288350" y="2918550"/>
            <a:ext cx="50052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Many URIs, one HTTP method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Most of  'RESTful' ws that are not</a:t>
            </a:r>
            <a:endParaRPr/>
          </a:p>
        </p:txBody>
      </p:sp>
      <p:sp>
        <p:nvSpPr>
          <p:cNvPr id="1434" name="Google Shape;1434;g96b8d2665e_1_2"/>
          <p:cNvSpPr txBox="1"/>
          <p:nvPr/>
        </p:nvSpPr>
        <p:spPr>
          <a:xfrm>
            <a:off x="251675" y="2244000"/>
            <a:ext cx="65856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/api/customers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/api/suppliers?name=Jack&amp;surname=Sparrow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96b8d2665e_1_8"/>
          <p:cNvSpPr txBox="1"/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Richardson maturity model (LEVEL 2)</a:t>
            </a:r>
            <a:endParaRPr/>
          </a:p>
        </p:txBody>
      </p:sp>
      <p:sp>
        <p:nvSpPr>
          <p:cNvPr id="1440" name="Google Shape;1440;g96b8d2665e_1_8"/>
          <p:cNvSpPr txBox="1"/>
          <p:nvPr>
            <p:ph idx="2" type="body"/>
          </p:nvPr>
        </p:nvSpPr>
        <p:spPr>
          <a:xfrm>
            <a:off x="7183475" y="3429000"/>
            <a:ext cx="50052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Many URIs, each supporting multiple HTTP methods</a:t>
            </a:r>
            <a:endParaRPr/>
          </a:p>
        </p:txBody>
      </p:sp>
      <p:sp>
        <p:nvSpPr>
          <p:cNvPr id="1441" name="Google Shape;1441;g96b8d2665e_1_8"/>
          <p:cNvSpPr txBox="1"/>
          <p:nvPr/>
        </p:nvSpPr>
        <p:spPr>
          <a:xfrm>
            <a:off x="209725" y="2139200"/>
            <a:ext cx="67950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 /api/customers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POST /api/suppliers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"name": "Jack",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"surname": "Sparrow"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2020-09-11T22:25:47Z</dcterms:created>
  <dc:creator>Elmar Mammadov</dc:creator>
</cp:coreProperties>
</file>